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a201af8-1043-10ea-5477-3ac35086361f}">
          <p14:sldIdLst>
            <p14:sldId id="256"/>
            <p14:sldId id="257"/>
          </p14:sldIdLst>
        </p14:section>
        <p14:section name="Estate and plans" id="{a9ad7e2a-d139-dc3c-210d-b466db877b60}">
          <p14:sldIdLst>
            <p14:sldId id="258"/>
            <p14:sldId id="259"/>
            <p14:sldId id="260"/>
          </p14:sldIdLst>
        </p14:section>
        <p14:section name="Drawings" id="{9491d6c6-3ba0-3d34-fad7-2fa53a4b86d8}">
          <p14:sldIdLst>
            <p14:sldId id="261"/>
            <p14:sldId id="262"/>
            <p14:sldId id="263"/>
          </p14:sldIdLst>
        </p14:section>
        <p14:section name="Design direction" id="{fae053b6-a64b-760e-8d8d-24b5d1342283}">
          <p14:sldIdLst>
            <p14:sldId id="264"/>
          </p14:sldIdLst>
        </p14:section>
        <p14:section name="Room by room" id="{e9a855df-7fad-c7fd-7218-df4099464e69}">
          <p14:sldIdLst>
            <p14:sldId id="265"/>
            <p14:sldId id="266"/>
            <p14:sldId id="267"/>
            <p14:sldId id="268"/>
            <p14:sldId id="269"/>
            <p14:sldId id="270"/>
            <p14:sldId id="271"/>
            <p14:sldId id="272"/>
            <p14:sldId id="273"/>
          </p14:sldIdLst>
        </p14:section>
        <p14:section name="Exterior" id="{4517c640-5bc9-7d67-ba86-c0ec84cd971d}">
          <p14:sldIdLst>
            <p14:sldId id="274"/>
          </p14:sldIdLst>
        </p14:section>
        <p14:section name="Schedule" id="{4eb0d368-1321-ffc9-ee4d-b3edf1ab79d4}">
          <p14:sldIdLst>
            <p14:sldId id="275"/>
          </p14:sldIdLst>
        </p14:section>
        <p14:section name="Close" id="{65546d3d-7474-b5a0-bfed-8c5cdb616410}">
          <p14:sldIdLst>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story. The clipping and the magazine both survived with the house. Everything that follows is built to honor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Original birch cabinets with scalloped valance, tile counters, dated tile backsplash, laminate plank floor. Design intent: The cabinets are the soul of the room and they stay. Refinish them, add warmth and honest materials, and light the room like a farm kitchen.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Painted brick fireplace with insert, blue-grey accent wall, plantation shutters, grey laminate floor and a wall-mounted TV. Design intent: Make the hearth the centre of the room. Keep the shutters and the blue wall, and let leather, wool and wood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Dark dining set on a patterned rug under a single pendant, blue wall behind, sliding glass door to the yard. Design intent: A table long enough for family and friends. Warm, low light and a view out to the yard.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Four-poster bed, blue wall, pale carpet and a ceiling fan. Design intent: A calm room for the next chapter: soft wall colour, deep linen drapery and the family furniture treated as heirlooms.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Cultured-marble vanity top, plain tub curtain, oval mirror, small wood window. Design intent: A period bathroom: white tile, black hex floor and a single piece of brass.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Red-cross bedspread, rich hardwood floor, wood-trimmed windows and a tall dresser. Design intent: The grandchildren's room. Keep the beautiful floor and windows and add a built-in bunk that sleeps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Mustard-yellow walls, built-in bookcase and drawers, bamboo shades, wood bed frame. Design intent: A guest room that doubles as a study. The built-in is the best thing in the room and gets the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White painted cabinets, tile counter, wood bench, tan walls. Design intent: The back door is how the house is really used, so it should work hard: boots, coats, grandchildren and groceries.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Tan walls, green valances, white washer and dryer, utility sink. Design intent: Keep the useful old utility sink and make the room look like it belongs to the rest of the 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ONLY">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73168"/>
            <a:ext cx="6858000" cy="228600"/>
          </a:xfrm>
          <a:prstGeom prst="rect">
            <a:avLst/>
          </a:prstGeom>
          <a:noFill/>
          <a:ln/>
        </p:spPr>
        <p:txBody>
          <a:bodyPr wrap="square" lIns="0" tIns="0" rIns="0" bIns="0" rtlCol="0" anchor="ctr"/>
          <a:lstStyle/>
          <a:p>
            <a:pPr indent="0" marL="0">
              <a:buNone/>
            </a:pPr>
            <a:r>
              <a:rPr lang="en-US" sz="900" spc="200" kern="0" dirty="0">
                <a:solidFill>
                  <a:srgbClr val="6B675B"/>
                </a:solidFill>
              </a:rPr>
              <a:t>GARSON FARMHOUSE · RESTORATION PROPOSAL · CONCEPT BY KENGA</a:t>
            </a:r>
            <a:endParaRPr lang="en-US" sz="9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1D3644"/>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3.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mp/claude-0/-home-claude/3db8f7c7-d09e-5500-ba10-8ae02ab3dfd7/scratchpad/site/img/front-exterior.jpg">    </p:cNvPr>
          <p:cNvPicPr>
            <a:picLocks noChangeAspect="1"/>
          </p:cNvPicPr>
          <p:nvPr/>
        </p:nvPicPr>
        <p:blipFill>
          <a:blip r:embed="rId1"/>
          <a:srcRect l="0" r="0" t="0" b="0"/>
          <a:stretch/>
        </p:blipFill>
        <p:spPr>
          <a:xfrm>
            <a:off x="0" y="0"/>
            <a:ext cx="9144000" cy="5143500"/>
          </a:xfrm>
          <a:prstGeom prst="rect">
            <a:avLst/>
          </a:prstGeom>
        </p:spPr>
      </p:pic>
      <p:sp>
        <p:nvSpPr>
          <p:cNvPr id="3" name="Image tint"/>
          <p:cNvSpPr/>
          <p:nvPr/>
        </p:nvSpPr>
        <p:spPr>
          <a:xfrm>
            <a:off x="0" y="0"/>
            <a:ext cx="9144000" cy="5143500"/>
          </a:xfrm>
          <a:prstGeom prst="rect">
            <a:avLst/>
          </a:prstGeom>
          <a:solidFill>
            <a:srgbClr val="0E1A15">
              <a:alpha val="65000"/>
            </a:srgbClr>
          </a:solidFill>
          <a:ln/>
        </p:spPr>
      </p:sp>
      <p:sp>
        <p:nvSpPr>
          <p:cNvPr id="4" name="Title"/>
          <p:cNvSpPr txBox="1"/>
          <p:nvPr/>
        </p:nvSpPr>
        <p:spPr>
          <a:xfrm>
            <a:off x="548640" y="2194560"/>
            <a:ext cx="8046720" cy="914400"/>
          </a:xfrm>
          <a:prstGeom prst="rect">
            <a:avLst/>
          </a:prstGeom>
          <a:noFill/>
          <a:ln/>
        </p:spPr>
        <p:txBody>
          <a:bodyPr wrap="square" lIns="0" tIns="0" rIns="0" bIns="0"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The Garson Farmhouse</a:t>
            </a:r>
            <a:endParaRPr lang="en-US" sz="4800" dirty="0"/>
          </a:p>
        </p:txBody>
      </p:sp>
      <p:sp>
        <p:nvSpPr>
          <p:cNvPr id="5" name="Text 2"/>
          <p:cNvSpPr txBox="1"/>
          <p:nvPr/>
        </p:nvSpPr>
        <p:spPr>
          <a:xfrm>
            <a:off x="548640" y="3246120"/>
            <a:ext cx="7315200" cy="411480"/>
          </a:xfrm>
          <a:prstGeom prst="rect">
            <a:avLst/>
          </a:prstGeom>
          <a:noFill/>
          <a:ln/>
        </p:spPr>
        <p:txBody>
          <a:bodyPr wrap="square" lIns="0" tIns="0" rIns="0" bIns="0" rtlCol="0" anchor="t"/>
          <a:lstStyle/>
          <a:p>
            <a:pPr indent="0" marL="0">
              <a:buNone/>
            </a:pPr>
            <a:r>
              <a:rPr lang="en-US" sz="2000" dirty="0">
                <a:solidFill>
                  <a:srgbClr val="E4E1D4"/>
                </a:solidFill>
                <a:latin typeface="Calibri" pitchFamily="34" charset="0"/>
                <a:ea typeface="Calibri" pitchFamily="34" charset="-122"/>
                <a:cs typeface="Calibri" pitchFamily="34" charset="-120"/>
              </a:rPr>
              <a:t>A restoration proposal for a 1950s ranch house in Verdi, Nevada</a:t>
            </a:r>
            <a:endParaRPr lang="en-US" sz="2000" dirty="0"/>
          </a:p>
        </p:txBody>
      </p:sp>
      <p:sp>
        <p:nvSpPr>
          <p:cNvPr id="6" name="Text 3"/>
          <p:cNvSpPr txBox="1"/>
          <p:nvPr/>
        </p:nvSpPr>
        <p:spPr>
          <a:xfrm>
            <a:off x="548640" y="4297680"/>
            <a:ext cx="7315200" cy="274320"/>
          </a:xfrm>
          <a:prstGeom prst="rect">
            <a:avLst/>
          </a:prstGeom>
          <a:noFill/>
          <a:ln/>
        </p:spPr>
        <p:txBody>
          <a:bodyPr wrap="square" lIns="0" tIns="0" rIns="0" bIns="0" rtlCol="0" anchor="t"/>
          <a:lstStyle/>
          <a:p>
            <a:pPr indent="0" marL="0">
              <a:buNone/>
            </a:pPr>
            <a:r>
              <a:rPr lang="en-US" sz="1200" spc="300" kern="0" dirty="0">
                <a:solidFill>
                  <a:srgbClr val="CFE0E8"/>
                </a:solidFill>
                <a:latin typeface="Calibri" pitchFamily="34" charset="0"/>
                <a:ea typeface="Calibri" pitchFamily="34" charset="-122"/>
                <a:cs typeface="Calibri" pitchFamily="34" charset="-120"/>
              </a:rPr>
              <a:t>HERITAGE RANCH REVIVAL  ·  INTERIOR, EXTERIOR AND ESTATE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A house ordered from a magazine</a:t>
            </a:r>
            <a:endParaRPr lang="en-US" sz="3000" dirty="0"/>
          </a:p>
        </p:txBody>
      </p:sp>
      <p:pic>
        <p:nvPicPr>
          <p:cNvPr id="3" name="Plan clipping" descr="/tmp/claude-0/-home-claude/3db8f7c7-d09e-5500-ba10-8ae02ab3dfd7/scratchpad/deck/rimg/plan-clipping_1.95x2.6.png">    </p:cNvPr>
          <p:cNvPicPr>
            <a:picLocks noChangeAspect="1"/>
          </p:cNvPicPr>
          <p:nvPr/>
        </p:nvPicPr>
        <p:blipFill>
          <a:blip r:embed="rId1"/>
          <a:stretch>
            <a:fillRect/>
          </a:stretch>
        </p:blipFill>
        <p:spPr>
          <a:xfrm>
            <a:off x="4937760" y="1097280"/>
            <a:ext cx="1783080" cy="2377440"/>
          </a:xfrm>
          <a:prstGeom prst="rect">
            <a:avLst/>
          </a:prstGeom>
        </p:spPr>
      </p:pic>
      <p:pic>
        <p:nvPicPr>
          <p:cNvPr id="4" name="Magazine cover" descr="/tmp/claude-0/-home-claude/3db8f7c7-d09e-5500-ba10-8ae02ab3dfd7/scratchpad/deck/rimg/magazine_1.95x2.6.png">    </p:cNvPr>
          <p:cNvPicPr>
            <a:picLocks noChangeAspect="1"/>
          </p:cNvPicPr>
          <p:nvPr/>
        </p:nvPicPr>
        <p:blipFill>
          <a:blip r:embed="rId2"/>
          <a:stretch>
            <a:fillRect/>
          </a:stretch>
        </p:blipFill>
        <p:spPr>
          <a:xfrm>
            <a:off x="6903720" y="1097280"/>
            <a:ext cx="1783080" cy="2377440"/>
          </a:xfrm>
          <a:prstGeom prst="rect">
            <a:avLst/>
          </a:prstGeom>
        </p:spPr>
      </p:pic>
      <p:sp>
        <p:nvSpPr>
          <p:cNvPr id="5" name="Text 1"/>
          <p:cNvSpPr txBox="1"/>
          <p:nvPr/>
        </p:nvSpPr>
        <p:spPr>
          <a:xfrm>
            <a:off x="4937760" y="3566160"/>
            <a:ext cx="1783080" cy="365760"/>
          </a:xfrm>
          <a:prstGeom prst="rect">
            <a:avLst/>
          </a:prstGeom>
          <a:noFill/>
          <a:ln/>
        </p:spPr>
        <p:txBody>
          <a:bodyPr wrap="square" lIns="0" tIns="0" rIns="0" bIns="0" rtlCol="0" anchor="t"/>
          <a:lstStyle/>
          <a:p>
            <a:pPr indent="0" marL="0">
              <a:buNone/>
            </a:pPr>
            <a:r>
              <a:rPr lang="en-US" sz="1100" dirty="0">
                <a:solidFill>
                  <a:srgbClr val="6B675B"/>
                </a:solidFill>
                <a:latin typeface="Calibri" pitchFamily="34" charset="0"/>
                <a:ea typeface="Calibri" pitchFamily="34" charset="-122"/>
                <a:cs typeface="Calibri" pitchFamily="34" charset="-120"/>
              </a:rPr>
              <a:t>The 1950s plan clipping</a:t>
            </a:r>
            <a:endParaRPr lang="en-US" sz="1100" dirty="0"/>
          </a:p>
        </p:txBody>
      </p:sp>
      <p:sp>
        <p:nvSpPr>
          <p:cNvPr id="6" name="Text 2"/>
          <p:cNvSpPr txBox="1"/>
          <p:nvPr/>
        </p:nvSpPr>
        <p:spPr>
          <a:xfrm>
            <a:off x="6903720" y="3566160"/>
            <a:ext cx="1783080" cy="365760"/>
          </a:xfrm>
          <a:prstGeom prst="rect">
            <a:avLst/>
          </a:prstGeom>
          <a:noFill/>
          <a:ln/>
        </p:spPr>
        <p:txBody>
          <a:bodyPr wrap="square" lIns="0" tIns="0" rIns="0" bIns="0" rtlCol="0" anchor="t"/>
          <a:lstStyle/>
          <a:p>
            <a:pPr indent="0" marL="0">
              <a:buNone/>
            </a:pPr>
            <a:r>
              <a:rPr lang="en-US" sz="1100" dirty="0">
                <a:solidFill>
                  <a:srgbClr val="6B675B"/>
                </a:solidFill>
                <a:latin typeface="Calibri" pitchFamily="34" charset="0"/>
                <a:ea typeface="Calibri" pitchFamily="34" charset="-122"/>
                <a:cs typeface="Calibri" pitchFamily="34" charset="-120"/>
              </a:rPr>
              <a:t>Country Gentleman, kept by the family</a:t>
            </a:r>
            <a:endParaRPr lang="en-US" sz="1100" dirty="0"/>
          </a:p>
        </p:txBody>
      </p:sp>
      <p:sp>
        <p:nvSpPr>
          <p:cNvPr id="7" name="Text 3"/>
          <p:cNvSpPr txBox="1"/>
          <p:nvPr/>
        </p:nvSpPr>
        <p:spPr>
          <a:xfrm>
            <a:off x="457200" y="1143000"/>
            <a:ext cx="4206240" cy="3200400"/>
          </a:xfrm>
          <a:prstGeom prst="rect">
            <a:avLst/>
          </a:prstGeom>
          <a:noFill/>
          <a:ln/>
        </p:spPr>
        <p:txBody>
          <a:bodyPr wrap="square" lIns="0" tIns="0" rIns="0" bIns="0" rtlCol="0" anchor="t"/>
          <a:lstStyle/>
          <a:p>
            <a:pPr marL="342900" indent="-342900">
              <a:spcAft>
                <a:spcPts val="500"/>
              </a:spcAft>
              <a:buSzPct val="100000"/>
              <a:buChar char="•"/>
            </a:pPr>
            <a:r>
              <a:rPr lang="en-US" sz="1600" dirty="0">
                <a:solidFill>
                  <a:srgbClr val="26241F"/>
                </a:solidFill>
                <a:latin typeface="Calibri" pitchFamily="34" charset="0"/>
                <a:ea typeface="Calibri" pitchFamily="34" charset="-122"/>
                <a:cs typeface="Calibri" pitchFamily="34" charset="-120"/>
              </a:rPr>
              <a:t>The Garson family ran a large longhorn cattle operation in Verdi, Nevada.</a:t>
            </a:r>
            <a:endParaRPr lang="en-US" sz="1600" dirty="0"/>
          </a:p>
          <a:p>
            <a:pPr marL="342900" indent="-342900">
              <a:spcAft>
                <a:spcPts val="500"/>
              </a:spcAft>
              <a:buSzPct val="100000"/>
              <a:buChar char="•"/>
            </a:pPr>
            <a:r>
              <a:rPr lang="en-US" sz="1600" dirty="0">
                <a:solidFill>
                  <a:srgbClr val="26241F"/>
                </a:solidFill>
                <a:latin typeface="Calibri" pitchFamily="34" charset="0"/>
                <a:ea typeface="Calibri" pitchFamily="34" charset="-122"/>
                <a:cs typeface="Calibri" pitchFamily="34" charset="-120"/>
              </a:rPr>
              <a:t>They built the house from a "Build-it-Yourself" plan published in Country Gentleman.</a:t>
            </a:r>
            <a:endParaRPr lang="en-US" sz="1600" dirty="0"/>
          </a:p>
          <a:p>
            <a:pPr marL="342900" indent="-342900">
              <a:spcAft>
                <a:spcPts val="500"/>
              </a:spcAft>
              <a:buSzPct val="100000"/>
              <a:buChar char="•"/>
            </a:pPr>
            <a:r>
              <a:rPr lang="en-US" sz="1600" dirty="0">
                <a:solidFill>
                  <a:srgbClr val="26241F"/>
                </a:solidFill>
                <a:latin typeface="Calibri" pitchFamily="34" charset="0"/>
                <a:ea typeface="Calibri" pitchFamily="34" charset="-122"/>
                <a:cs typeface="Calibri" pitchFamily="34" charset="-120"/>
              </a:rPr>
              <a:t>Two acres are all that remain of the ranch.</a:t>
            </a:r>
            <a:endParaRPr lang="en-US" sz="1600" dirty="0"/>
          </a:p>
          <a:p>
            <a:pPr marL="342900" indent="-342900">
              <a:spcAft>
                <a:spcPts val="500"/>
              </a:spcAft>
              <a:buSzPct val="100000"/>
              <a:buChar char="•"/>
            </a:pPr>
            <a:r>
              <a:rPr lang="en-US" sz="1600" dirty="0">
                <a:solidFill>
                  <a:srgbClr val="26241F"/>
                </a:solidFill>
                <a:latin typeface="Calibri" pitchFamily="34" charset="0"/>
                <a:ea typeface="Calibri" pitchFamily="34" charset="-122"/>
                <a:cs typeface="Calibri" pitchFamily="34" charset="-120"/>
              </a:rPr>
              <a:t>The restoration keeps what the family built and tells why each choice was made.</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Two acres, planned as a working landscape</a:t>
            </a:r>
            <a:endParaRPr lang="en-US" sz="3000" dirty="0"/>
          </a:p>
        </p:txBody>
      </p:sp>
      <p:pic>
        <p:nvPicPr>
          <p:cNvPr id="3" name="Estate concept plan" descr="/tmp/claude-0/-home-claude/3db8f7c7-d09e-5500-ba10-8ae02ab3dfd7/scratchpad/deck/img/estate.png">    </p:cNvPr>
          <p:cNvPicPr>
            <a:picLocks noChangeAspect="1"/>
          </p:cNvPicPr>
          <p:nvPr/>
        </p:nvPicPr>
        <p:blipFill>
          <a:blip r:embed="rId1"/>
          <a:stretch>
            <a:fillRect/>
          </a:stretch>
        </p:blipFill>
        <p:spPr>
          <a:xfrm>
            <a:off x="457200" y="1097280"/>
            <a:ext cx="4251960" cy="3310128"/>
          </a:xfrm>
          <a:prstGeom prst="rect">
            <a:avLst/>
          </a:prstGeom>
        </p:spPr>
      </p:pic>
      <p:sp>
        <p:nvSpPr>
          <p:cNvPr id="4" name="Text 1"/>
          <p:cNvSpPr txBox="1"/>
          <p:nvPr/>
        </p:nvSpPr>
        <p:spPr>
          <a:xfrm>
            <a:off x="5029200" y="1143000"/>
            <a:ext cx="3657600" cy="310896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Winding gravel drive kept from the original lot</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Heritage orchard, after the tree on the magazine cover</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Rail fence and pasture edge, a nod to the longhorn ranch</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Terrace and fire pit off the dining room</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Kitchen garden by the back door</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Native hillside planting; mature trees stay</a:t>
            </a:r>
            <a:endParaRPr lang="en-US" sz="1400" dirty="0"/>
          </a:p>
        </p:txBody>
      </p:sp>
      <p:sp>
        <p:nvSpPr>
          <p:cNvPr id="5" name="Text 2"/>
          <p:cNvSpPr txBox="1"/>
          <p:nvPr/>
        </p:nvSpPr>
        <p:spPr>
          <a:xfrm>
            <a:off x="457200" y="4462272"/>
            <a:ext cx="640080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Schematic. Boundaries and tree positions are indicative until surveyed.</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The plan as built in the 1950s</a:t>
            </a:r>
            <a:endParaRPr lang="en-US" sz="3000" dirty="0"/>
          </a:p>
        </p:txBody>
      </p:sp>
      <p:pic>
        <p:nvPicPr>
          <p:cNvPr id="3" name="Original plan" descr="/tmp/claude-0/-home-claude/3db8f7c7-d09e-5500-ba10-8ae02ab3dfd7/scratchpad/deck/img/plan_orig.png">    </p:cNvPr>
          <p:cNvPicPr>
            <a:picLocks noChangeAspect="1"/>
          </p:cNvPicPr>
          <p:nvPr/>
        </p:nvPicPr>
        <p:blipFill>
          <a:blip r:embed="rId1"/>
          <a:stretch>
            <a:fillRect/>
          </a:stretch>
        </p:blipFill>
        <p:spPr>
          <a:xfrm>
            <a:off x="457200" y="1051560"/>
            <a:ext cx="4846320" cy="3337560"/>
          </a:xfrm>
          <a:prstGeom prst="rect">
            <a:avLst/>
          </a:prstGeom>
        </p:spPr>
      </p:pic>
      <p:sp>
        <p:nvSpPr>
          <p:cNvPr id="4" name="Text 1"/>
          <p:cNvSpPr txBox="1"/>
          <p:nvPr/>
        </p:nvSpPr>
        <p:spPr>
          <a:xfrm>
            <a:off x="5577840" y="1188720"/>
            <a:ext cx="3108960" cy="237744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45 ft by 29 ft footprint</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Three bedrooms, one bath, a work room off the kitchen</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Living room 11'6" × 18', with an entrance hall and porch</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Floor furnace and attic stair noted on the drawing</a:t>
            </a:r>
            <a:endParaRPr lang="en-US" sz="1400" dirty="0"/>
          </a:p>
        </p:txBody>
      </p:sp>
      <p:sp>
        <p:nvSpPr>
          <p:cNvPr id="5" name="Text 2"/>
          <p:cNvSpPr txBox="1"/>
          <p:nvPr/>
        </p:nvSpPr>
        <p:spPr>
          <a:xfrm>
            <a:off x="5577840" y="3749040"/>
            <a:ext cx="3108960" cy="54864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Redrawn from the published plan. Dimensions as printed, not field measured.</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The restoration plan</a:t>
            </a:r>
            <a:endParaRPr lang="en-US" sz="3000" dirty="0"/>
          </a:p>
        </p:txBody>
      </p:sp>
      <p:pic>
        <p:nvPicPr>
          <p:cNvPr id="3" name="Restoration plan" descr="/tmp/claude-0/-home-claude/3db8f7c7-d09e-5500-ba10-8ae02ab3dfd7/scratchpad/deck/img/plan_new.png">    </p:cNvPr>
          <p:cNvPicPr>
            <a:picLocks noChangeAspect="1"/>
          </p:cNvPicPr>
          <p:nvPr/>
        </p:nvPicPr>
        <p:blipFill>
          <a:blip r:embed="rId1"/>
          <a:stretch>
            <a:fillRect/>
          </a:stretch>
        </p:blipFill>
        <p:spPr>
          <a:xfrm>
            <a:off x="365760" y="1005840"/>
            <a:ext cx="5120640" cy="3529584"/>
          </a:xfrm>
          <a:prstGeom prst="rect">
            <a:avLst/>
          </a:prstGeom>
        </p:spPr>
      </p:pic>
      <p:sp>
        <p:nvSpPr>
          <p:cNvPr id="4" name="Text 1"/>
          <p:cNvSpPr txBox="1"/>
          <p:nvPr/>
        </p:nvSpPr>
        <p:spPr>
          <a:xfrm>
            <a:off x="5669280" y="1097280"/>
            <a:ext cx="3108960" cy="3291840"/>
          </a:xfrm>
          <a:prstGeom prst="rect">
            <a:avLst/>
          </a:prstGeom>
          <a:noFill/>
          <a:ln/>
        </p:spPr>
        <p:txBody>
          <a:bodyPr wrap="square" lIns="0" tIns="0" rIns="0" bIns="0" rtlCol="0" anchor="t"/>
          <a:lstStyle/>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1  Restore the birch kitchen, add soapstone and sage tile</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2  Mudroom with boot bench, hooks and laundry</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3  Hearth wall: barn-beam mantel, hidden TV</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4  Wider porch with cedar posts and a Truckee-blue door</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5  Built-in bunk wall for the grandchildren</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6  Guest room and study around the built-in</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7  Primary bedroom with refinished floor and drapery</a:t>
            </a:r>
            <a:endParaRPr lang="en-US" sz="1200" dirty="0"/>
          </a:p>
          <a:p>
            <a:pPr indent="0" marL="0">
              <a:spcAft>
                <a:spcPts val="500"/>
              </a:spcAft>
              <a:buNone/>
            </a:pPr>
            <a:r>
              <a:rPr lang="en-US" sz="1200" dirty="0">
                <a:solidFill>
                  <a:srgbClr val="26241F"/>
                </a:solidFill>
                <a:latin typeface="Calibri" pitchFamily="34" charset="0"/>
                <a:ea typeface="Calibri" pitchFamily="34" charset="-122"/>
                <a:cs typeface="Calibri" pitchFamily="34" charset="-120"/>
              </a:rPr>
              <a:t>8  Period bath: white tile and black hex floor</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Front and rear elevations</a:t>
            </a:r>
            <a:endParaRPr lang="en-US" sz="3000" dirty="0"/>
          </a:p>
        </p:txBody>
      </p:sp>
      <p:pic>
        <p:nvPicPr>
          <p:cNvPr id="3" name="Front elevation" descr="/tmp/claude-0/-home-claude/3db8f7c7-d09e-5500-ba10-8ae02ab3dfd7/scratchpad/deck/img/ortho_front.png">    </p:cNvPr>
          <p:cNvPicPr>
            <a:picLocks noChangeAspect="1"/>
          </p:cNvPicPr>
          <p:nvPr/>
        </p:nvPicPr>
        <p:blipFill>
          <a:blip r:embed="rId1"/>
          <a:srcRect l="0" r="0" t="0" b="0"/>
          <a:stretch/>
        </p:blipFill>
        <p:spPr>
          <a:xfrm>
            <a:off x="457200" y="1005840"/>
            <a:ext cx="5852160" cy="1783080"/>
          </a:xfrm>
          <a:prstGeom prst="rect">
            <a:avLst/>
          </a:prstGeom>
        </p:spPr>
      </p:pic>
      <p:pic>
        <p:nvPicPr>
          <p:cNvPr id="4" name="Rear elevation" descr="/tmp/claude-0/-home-claude/3db8f7c7-d09e-5500-ba10-8ae02ab3dfd7/scratchpad/deck/img/ortho_rear.png">    </p:cNvPr>
          <p:cNvPicPr>
            <a:picLocks noChangeAspect="1"/>
          </p:cNvPicPr>
          <p:nvPr/>
        </p:nvPicPr>
        <p:blipFill>
          <a:blip r:embed="rId2"/>
          <a:srcRect l="0" r="0" t="0" b="0"/>
          <a:stretch/>
        </p:blipFill>
        <p:spPr>
          <a:xfrm>
            <a:off x="457200" y="2834640"/>
            <a:ext cx="5852160" cy="1783080"/>
          </a:xfrm>
          <a:prstGeom prst="rect">
            <a:avLst/>
          </a:prstGeom>
        </p:spPr>
      </p:pic>
      <p:sp>
        <p:nvSpPr>
          <p:cNvPr id="5" name="Text 1"/>
          <p:cNvSpPr txBox="1"/>
          <p:nvPr/>
        </p:nvSpPr>
        <p:spPr>
          <a:xfrm>
            <a:off x="6583680" y="1188720"/>
            <a:ext cx="2194560" cy="3108960"/>
          </a:xfrm>
          <a:prstGeom prst="rect">
            <a:avLst/>
          </a:prstGeom>
          <a:noFill/>
          <a:ln/>
        </p:spPr>
        <p:txBody>
          <a:bodyPr wrap="square" lIns="0" tIns="0" rIns="0" bIns="0" rtlCol="0" anchor="t"/>
          <a:lstStyle/>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45 ft wide, 14 ft to ridge</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4:12 hip roof with a projecting front wing</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Living bay and porch face south</a:t>
            </a:r>
            <a:endParaRPr lang="en-US" sz="1400" dirty="0"/>
          </a:p>
          <a:p>
            <a:pPr marL="342900" indent="-342900">
              <a:spcAft>
                <a:spcPts val="500"/>
              </a:spcAft>
              <a:buSzPct val="100000"/>
              <a:buChar char="•"/>
            </a:pPr>
            <a:r>
              <a:rPr lang="en-US" sz="1400" dirty="0">
                <a:solidFill>
                  <a:srgbClr val="26241F"/>
                </a:solidFill>
                <a:latin typeface="Calibri" pitchFamily="34" charset="0"/>
                <a:ea typeface="Calibri" pitchFamily="34" charset="-122"/>
                <a:cs typeface="Calibri" pitchFamily="34" charset="-120"/>
              </a:rPr>
              <a:t>Plate height and pitch are assumed; confirm on site</a:t>
            </a:r>
            <a:endParaRPr lang="en-US" sz="14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Side elevations</a:t>
            </a:r>
            <a:endParaRPr lang="en-US" sz="3000" dirty="0"/>
          </a:p>
        </p:txBody>
      </p:sp>
      <p:pic>
        <p:nvPicPr>
          <p:cNvPr id="3" name="West elevation" descr="/tmp/claude-0/-home-claude/3db8f7c7-d09e-5500-ba10-8ae02ab3dfd7/scratchpad/deck/img/ortho_west.png">    </p:cNvPr>
          <p:cNvPicPr>
            <a:picLocks noChangeAspect="1"/>
          </p:cNvPicPr>
          <p:nvPr/>
        </p:nvPicPr>
        <p:blipFill>
          <a:blip r:embed="rId1"/>
          <a:srcRect l="0" r="0" t="0" b="0"/>
          <a:stretch/>
        </p:blipFill>
        <p:spPr>
          <a:xfrm>
            <a:off x="457200" y="1097280"/>
            <a:ext cx="4023360" cy="2377440"/>
          </a:xfrm>
          <a:prstGeom prst="rect">
            <a:avLst/>
          </a:prstGeom>
        </p:spPr>
      </p:pic>
      <p:pic>
        <p:nvPicPr>
          <p:cNvPr id="4" name="East elevation" descr="/tmp/claude-0/-home-claude/3db8f7c7-d09e-5500-ba10-8ae02ab3dfd7/scratchpad/deck/img/ortho_east.png">    </p:cNvPr>
          <p:cNvPicPr>
            <a:picLocks noChangeAspect="1"/>
          </p:cNvPicPr>
          <p:nvPr/>
        </p:nvPicPr>
        <p:blipFill>
          <a:blip r:embed="rId2"/>
          <a:srcRect l="0" r="0" t="0" b="0"/>
          <a:stretch/>
        </p:blipFill>
        <p:spPr>
          <a:xfrm>
            <a:off x="4663440" y="1097280"/>
            <a:ext cx="4023360" cy="2377440"/>
          </a:xfrm>
          <a:prstGeom prst="rect">
            <a:avLst/>
          </a:prstGeom>
        </p:spPr>
      </p:pic>
      <p:sp>
        <p:nvSpPr>
          <p:cNvPr id="5" name="Text 1"/>
          <p:cNvSpPr txBox="1"/>
          <p:nvPr/>
        </p:nvSpPr>
        <p:spPr>
          <a:xfrm>
            <a:off x="457200" y="3749040"/>
            <a:ext cx="8229600" cy="731520"/>
          </a:xfrm>
          <a:prstGeom prst="rect">
            <a:avLst/>
          </a:prstGeom>
          <a:noFill/>
          <a:ln/>
        </p:spPr>
        <p:txBody>
          <a:bodyPr wrap="square" lIns="0" tIns="0" rIns="0" bIns="0" rtlCol="0" anchor="t"/>
          <a:lstStyle/>
          <a:p>
            <a:pPr indent="0" marL="0">
              <a:buNone/>
            </a:pPr>
            <a:r>
              <a:rPr lang="en-US" sz="1400" dirty="0">
                <a:solidFill>
                  <a:srgbClr val="26241F"/>
                </a:solidFill>
                <a:latin typeface="Calibri" pitchFamily="34" charset="0"/>
                <a:ea typeface="Calibri" pitchFamily="34" charset="-122"/>
                <a:cs typeface="Calibri" pitchFamily="34" charset="-120"/>
              </a:rPr>
              <a:t>West side shows the entrance porch and hip end of the front wing. East side is the bedroom wing, with the chimney rising above the roof.</a:t>
            </a:r>
            <a:endParaRPr lang="en-US" sz="14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Roof plan and building section</a:t>
            </a:r>
            <a:endParaRPr lang="en-US" sz="3000" dirty="0"/>
          </a:p>
        </p:txBody>
      </p:sp>
      <p:pic>
        <p:nvPicPr>
          <p:cNvPr id="3" name="Roof plan" descr="/tmp/claude-0/-home-claude/3db8f7c7-d09e-5500-ba10-8ae02ab3dfd7/scratchpad/deck/img/ortho_roof.png">    </p:cNvPr>
          <p:cNvPicPr>
            <a:picLocks noChangeAspect="1"/>
          </p:cNvPicPr>
          <p:nvPr/>
        </p:nvPicPr>
        <p:blipFill>
          <a:blip r:embed="rId1"/>
          <a:srcRect l="0" r="0" t="0" b="0"/>
          <a:stretch/>
        </p:blipFill>
        <p:spPr>
          <a:xfrm>
            <a:off x="457200" y="1051560"/>
            <a:ext cx="3931920" cy="3429000"/>
          </a:xfrm>
          <a:prstGeom prst="rect">
            <a:avLst/>
          </a:prstGeom>
        </p:spPr>
      </p:pic>
      <p:pic>
        <p:nvPicPr>
          <p:cNvPr id="4" name="Section A-A" descr="/tmp/claude-0/-home-claude/3db8f7c7-d09e-5500-ba10-8ae02ab3dfd7/scratchpad/deck/img/ortho_section.png">    </p:cNvPr>
          <p:cNvPicPr>
            <a:picLocks noChangeAspect="1"/>
          </p:cNvPicPr>
          <p:nvPr/>
        </p:nvPicPr>
        <p:blipFill>
          <a:blip r:embed="rId2"/>
          <a:srcRect l="0" r="0" t="0" b="0"/>
          <a:stretch/>
        </p:blipFill>
        <p:spPr>
          <a:xfrm>
            <a:off x="4572000" y="1051560"/>
            <a:ext cx="4114800" cy="3429000"/>
          </a:xfrm>
          <a:prstGeom prst="rect">
            <a:avLst/>
          </a:prstGeom>
        </p:spPr>
      </p:pic>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Heritage ranch revival</a:t>
            </a:r>
            <a:endParaRPr lang="en-US" sz="3000" dirty="0"/>
          </a:p>
        </p:txBody>
      </p:sp>
      <p:sp>
        <p:nvSpPr>
          <p:cNvPr id="3" name="Swatch Truckee Blue"/>
          <p:cNvSpPr/>
          <p:nvPr/>
        </p:nvSpPr>
        <p:spPr>
          <a:xfrm>
            <a:off x="457200" y="1188720"/>
            <a:ext cx="1234440" cy="1463040"/>
          </a:xfrm>
          <a:prstGeom prst="roundRect">
            <a:avLst>
              <a:gd name="adj" fmla="val 10370"/>
            </a:avLst>
          </a:prstGeom>
          <a:solidFill>
            <a:srgbClr val="4A7185"/>
          </a:solidFill>
          <a:ln w="6350">
            <a:solidFill>
              <a:srgbClr val="C4C0B1"/>
            </a:solidFill>
            <a:prstDash val="solid"/>
          </a:ln>
        </p:spPr>
      </p:sp>
      <p:sp>
        <p:nvSpPr>
          <p:cNvPr id="4" name="Text 2"/>
          <p:cNvSpPr txBox="1"/>
          <p:nvPr/>
        </p:nvSpPr>
        <p:spPr>
          <a:xfrm>
            <a:off x="4572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Truckee Blue</a:t>
            </a:r>
            <a:endParaRPr lang="en-US" sz="1300" dirty="0"/>
          </a:p>
        </p:txBody>
      </p:sp>
      <p:sp>
        <p:nvSpPr>
          <p:cNvPr id="5" name="Text 3"/>
          <p:cNvSpPr txBox="1"/>
          <p:nvPr/>
        </p:nvSpPr>
        <p:spPr>
          <a:xfrm>
            <a:off x="4572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#4A7185</a:t>
            </a:r>
            <a:endParaRPr lang="en-US" sz="1000" dirty="0"/>
          </a:p>
        </p:txBody>
      </p:sp>
      <p:sp>
        <p:nvSpPr>
          <p:cNvPr id="6" name="Swatch Saddle"/>
          <p:cNvSpPr/>
          <p:nvPr/>
        </p:nvSpPr>
        <p:spPr>
          <a:xfrm>
            <a:off x="1828800" y="1188720"/>
            <a:ext cx="1234440" cy="1463040"/>
          </a:xfrm>
          <a:prstGeom prst="roundRect">
            <a:avLst>
              <a:gd name="adj" fmla="val 10370"/>
            </a:avLst>
          </a:prstGeom>
          <a:solidFill>
            <a:srgbClr val="6E4527"/>
          </a:solidFill>
          <a:ln w="6350">
            <a:solidFill>
              <a:srgbClr val="C4C0B1"/>
            </a:solidFill>
            <a:prstDash val="solid"/>
          </a:ln>
        </p:spPr>
      </p:sp>
      <p:sp>
        <p:nvSpPr>
          <p:cNvPr id="7" name="Text 5"/>
          <p:cNvSpPr txBox="1"/>
          <p:nvPr/>
        </p:nvSpPr>
        <p:spPr>
          <a:xfrm>
            <a:off x="18288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Saddle</a:t>
            </a:r>
            <a:endParaRPr lang="en-US" sz="1300" dirty="0"/>
          </a:p>
        </p:txBody>
      </p:sp>
      <p:sp>
        <p:nvSpPr>
          <p:cNvPr id="8" name="Text 6"/>
          <p:cNvSpPr txBox="1"/>
          <p:nvPr/>
        </p:nvSpPr>
        <p:spPr>
          <a:xfrm>
            <a:off x="18288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#6E4527</a:t>
            </a:r>
            <a:endParaRPr lang="en-US" sz="1000" dirty="0"/>
          </a:p>
        </p:txBody>
      </p:sp>
      <p:sp>
        <p:nvSpPr>
          <p:cNvPr id="9" name="Swatch Birch"/>
          <p:cNvSpPr/>
          <p:nvPr/>
        </p:nvSpPr>
        <p:spPr>
          <a:xfrm>
            <a:off x="3200400" y="1188720"/>
            <a:ext cx="1234440" cy="1463040"/>
          </a:xfrm>
          <a:prstGeom prst="roundRect">
            <a:avLst>
              <a:gd name="adj" fmla="val 10370"/>
            </a:avLst>
          </a:prstGeom>
          <a:solidFill>
            <a:srgbClr val="C98D45"/>
          </a:solidFill>
          <a:ln w="6350">
            <a:solidFill>
              <a:srgbClr val="C4C0B1"/>
            </a:solidFill>
            <a:prstDash val="solid"/>
          </a:ln>
        </p:spPr>
      </p:sp>
      <p:sp>
        <p:nvSpPr>
          <p:cNvPr id="10" name="Text 8"/>
          <p:cNvSpPr txBox="1"/>
          <p:nvPr/>
        </p:nvSpPr>
        <p:spPr>
          <a:xfrm>
            <a:off x="32004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Birch</a:t>
            </a:r>
            <a:endParaRPr lang="en-US" sz="1300" dirty="0"/>
          </a:p>
        </p:txBody>
      </p:sp>
      <p:sp>
        <p:nvSpPr>
          <p:cNvPr id="11" name="Text 9"/>
          <p:cNvSpPr txBox="1"/>
          <p:nvPr/>
        </p:nvSpPr>
        <p:spPr>
          <a:xfrm>
            <a:off x="32004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#C98D45</a:t>
            </a:r>
            <a:endParaRPr lang="en-US" sz="1000" dirty="0"/>
          </a:p>
        </p:txBody>
      </p:sp>
      <p:sp>
        <p:nvSpPr>
          <p:cNvPr id="12" name="Swatch Sage"/>
          <p:cNvSpPr/>
          <p:nvPr/>
        </p:nvSpPr>
        <p:spPr>
          <a:xfrm>
            <a:off x="4572000" y="1188720"/>
            <a:ext cx="1234440" cy="1463040"/>
          </a:xfrm>
          <a:prstGeom prst="roundRect">
            <a:avLst>
              <a:gd name="adj" fmla="val 10370"/>
            </a:avLst>
          </a:prstGeom>
          <a:solidFill>
            <a:srgbClr val="8A9A76"/>
          </a:solidFill>
          <a:ln w="6350">
            <a:solidFill>
              <a:srgbClr val="C4C0B1"/>
            </a:solidFill>
            <a:prstDash val="solid"/>
          </a:ln>
        </p:spPr>
      </p:sp>
      <p:sp>
        <p:nvSpPr>
          <p:cNvPr id="13" name="Text 11"/>
          <p:cNvSpPr txBox="1"/>
          <p:nvPr/>
        </p:nvSpPr>
        <p:spPr>
          <a:xfrm>
            <a:off x="45720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Sage</a:t>
            </a:r>
            <a:endParaRPr lang="en-US" sz="1300" dirty="0"/>
          </a:p>
        </p:txBody>
      </p:sp>
      <p:sp>
        <p:nvSpPr>
          <p:cNvPr id="14" name="Text 12"/>
          <p:cNvSpPr txBox="1"/>
          <p:nvPr/>
        </p:nvSpPr>
        <p:spPr>
          <a:xfrm>
            <a:off x="45720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#8A9A76</a:t>
            </a:r>
            <a:endParaRPr lang="en-US" sz="1000" dirty="0"/>
          </a:p>
        </p:txBody>
      </p:sp>
      <p:sp>
        <p:nvSpPr>
          <p:cNvPr id="15" name="Swatch Bone"/>
          <p:cNvSpPr/>
          <p:nvPr/>
        </p:nvSpPr>
        <p:spPr>
          <a:xfrm>
            <a:off x="5943600" y="1188720"/>
            <a:ext cx="1234440" cy="1463040"/>
          </a:xfrm>
          <a:prstGeom prst="roundRect">
            <a:avLst>
              <a:gd name="adj" fmla="val 10370"/>
            </a:avLst>
          </a:prstGeom>
          <a:solidFill>
            <a:srgbClr val="E5DFCF"/>
          </a:solidFill>
          <a:ln w="6350">
            <a:solidFill>
              <a:srgbClr val="C4C0B1"/>
            </a:solidFill>
            <a:prstDash val="solid"/>
          </a:ln>
        </p:spPr>
      </p:sp>
      <p:sp>
        <p:nvSpPr>
          <p:cNvPr id="16" name="Text 14"/>
          <p:cNvSpPr txBox="1"/>
          <p:nvPr/>
        </p:nvSpPr>
        <p:spPr>
          <a:xfrm>
            <a:off x="59436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Bone</a:t>
            </a:r>
            <a:endParaRPr lang="en-US" sz="1300" dirty="0"/>
          </a:p>
        </p:txBody>
      </p:sp>
      <p:sp>
        <p:nvSpPr>
          <p:cNvPr id="17" name="Text 15"/>
          <p:cNvSpPr txBox="1"/>
          <p:nvPr/>
        </p:nvSpPr>
        <p:spPr>
          <a:xfrm>
            <a:off x="59436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#E5DFCF</a:t>
            </a:r>
            <a:endParaRPr lang="en-US" sz="1000" dirty="0"/>
          </a:p>
        </p:txBody>
      </p:sp>
      <p:sp>
        <p:nvSpPr>
          <p:cNvPr id="18" name="Swatch Iron"/>
          <p:cNvSpPr/>
          <p:nvPr/>
        </p:nvSpPr>
        <p:spPr>
          <a:xfrm>
            <a:off x="7315200" y="1188720"/>
            <a:ext cx="1234440" cy="1463040"/>
          </a:xfrm>
          <a:prstGeom prst="roundRect">
            <a:avLst>
              <a:gd name="adj" fmla="val 10370"/>
            </a:avLst>
          </a:prstGeom>
          <a:solidFill>
            <a:srgbClr val="2B2A27"/>
          </a:solidFill>
          <a:ln w="6350">
            <a:solidFill>
              <a:srgbClr val="C4C0B1"/>
            </a:solidFill>
            <a:prstDash val="solid"/>
          </a:ln>
        </p:spPr>
      </p:sp>
      <p:sp>
        <p:nvSpPr>
          <p:cNvPr id="19" name="Text 17"/>
          <p:cNvSpPr txBox="1"/>
          <p:nvPr/>
        </p:nvSpPr>
        <p:spPr>
          <a:xfrm>
            <a:off x="7315200" y="2743200"/>
            <a:ext cx="1234440" cy="274320"/>
          </a:xfrm>
          <a:prstGeom prst="rect">
            <a:avLst/>
          </a:prstGeom>
          <a:noFill/>
          <a:ln/>
        </p:spPr>
        <p:txBody>
          <a:bodyPr wrap="square" lIns="0" tIns="0" rIns="0" bIns="0" rtlCol="0" anchor="t"/>
          <a:lstStyle/>
          <a:p>
            <a:pPr indent="0" marL="0">
              <a:buNone/>
            </a:pPr>
            <a:r>
              <a:rPr lang="en-US" sz="1300" b="1" dirty="0">
                <a:solidFill>
                  <a:srgbClr val="26241F"/>
                </a:solidFill>
                <a:latin typeface="Calibri" pitchFamily="34" charset="0"/>
                <a:ea typeface="Calibri" pitchFamily="34" charset="-122"/>
                <a:cs typeface="Calibri" pitchFamily="34" charset="-120"/>
              </a:rPr>
              <a:t>Iron</a:t>
            </a:r>
            <a:endParaRPr lang="en-US" sz="1300" dirty="0"/>
          </a:p>
        </p:txBody>
      </p:sp>
      <p:sp>
        <p:nvSpPr>
          <p:cNvPr id="20" name="Text 18"/>
          <p:cNvSpPr txBox="1"/>
          <p:nvPr/>
        </p:nvSpPr>
        <p:spPr>
          <a:xfrm>
            <a:off x="7315200" y="2999232"/>
            <a:ext cx="123444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#2B2A27</a:t>
            </a:r>
            <a:endParaRPr lang="en-US" sz="1000" dirty="0"/>
          </a:p>
        </p:txBody>
      </p:sp>
      <p:sp>
        <p:nvSpPr>
          <p:cNvPr id="21" name="Text 19"/>
          <p:cNvSpPr txBox="1"/>
          <p:nvPr/>
        </p:nvSpPr>
        <p:spPr>
          <a:xfrm>
            <a:off x="457200" y="3474720"/>
            <a:ext cx="8229600" cy="1005840"/>
          </a:xfrm>
          <a:prstGeom prst="rect">
            <a:avLst/>
          </a:prstGeom>
          <a:noFill/>
          <a:ln/>
        </p:spPr>
        <p:txBody>
          <a:bodyPr wrap="square" lIns="0" tIns="0" rIns="0" bIns="0" rtlCol="0" anchor="t"/>
          <a:lstStyle/>
          <a:p>
            <a:pPr indent="0" marL="0">
              <a:buNone/>
            </a:pPr>
            <a:r>
              <a:rPr lang="en-US" sz="1500" dirty="0">
                <a:solidFill>
                  <a:srgbClr val="26241F"/>
                </a:solidFill>
                <a:latin typeface="Calibri" pitchFamily="34" charset="0"/>
                <a:ea typeface="Calibri" pitchFamily="34" charset="-122"/>
                <a:cs typeface="Calibri" pitchFamily="34" charset="-120"/>
              </a:rPr>
              <a:t>The colours already in the house, plus the ranch around it. The blue walls stay. The birch cabinetry is the heart of the kitchen. Saddle brown and sage come from leather and sagebrush. Materials are honest: oak, soapstone, brass, slate, linen.</a:t>
            </a:r>
            <a:endParaRPr lang="en-US" sz="15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Kitchen</a:t>
            </a:r>
            <a:endParaRPr lang="en-US" sz="3000" dirty="0"/>
          </a:p>
        </p:txBody>
      </p:sp>
      <p:pic>
        <p:nvPicPr>
          <p:cNvPr id="3" name="Kitchen before" descr="/tmp/claude-0/-home-claude/3db8f7c7-d09e-5500-ba10-8ae02ab3dfd7/scratchpad/deck/rimg/kitchen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Kitchen after concept" descr="/tmp/claude-0/-home-claude/3db8f7c7-d09e-5500-ba10-8ae02ab3dfd7/scratchpad/deck/rimg/after-kitchen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C98D45"/>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8A9A76"/>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E5DFCF"/>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2B2A27"/>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Original birch cabinets, refinished in matte oil · Window over the sink · Stainless appliances for now</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Honed soapstone counters in place of tile · Handmade sage-glazed tile backsplash · Aged brass cup pulls, schoolhouse pendants · Wide-plank white oak floor</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Living &amp; hearth</a:t>
            </a:r>
            <a:endParaRPr lang="en-US" sz="3000" dirty="0"/>
          </a:p>
        </p:txBody>
      </p:sp>
      <p:pic>
        <p:nvPicPr>
          <p:cNvPr id="3" name="Living &amp; hearth before" descr="/tmp/claude-0/-home-claude/3db8f7c7-d09e-5500-ba10-8ae02ab3dfd7/scratchpad/deck/rimg/living-fireplace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Living &amp; hearth after concept" descr="/tmp/claude-0/-home-claude/3db8f7c7-d09e-5500-ba10-8ae02ab3dfd7/scratchpad/deck/rimg/after-living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4A7185"/>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A2593F"/>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6E4527"/>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E5DFCF"/>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Brick fireplace and plantation shutters · Blue-grey accent wall · Open flow to dining</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Reclaimed barn-beam mantel · TV concealed behind a sliding cabinet panel · Leather sofa and two folding hide chairs · Large wool rug, floor lamp for reading</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Dining</a:t>
            </a:r>
            <a:endParaRPr lang="en-US" sz="3000" dirty="0"/>
          </a:p>
        </p:txBody>
      </p:sp>
      <p:pic>
        <p:nvPicPr>
          <p:cNvPr id="3" name="Dining before" descr="/tmp/claude-0/-home-claude/3db8f7c7-d09e-5500-ba10-8ae02ab3dfd7/scratchpad/deck/rimg/dining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Dining after concept" descr="/tmp/claude-0/-home-claude/3db8f7c7-d09e-5500-ba10-8ae02ab3dfd7/scratchpad/deck/rimg/after-dining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4A7185"/>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6E4527"/>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B08D3C"/>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E5DFCF"/>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Sliding door to the yard · Blue wall</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Long ranch table with a bench on one side · Woven cord pendant over the table · Sideboard for the family china · Wool runner rug</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Primary bedroom</a:t>
            </a:r>
            <a:endParaRPr lang="en-US" sz="3000" dirty="0"/>
          </a:p>
        </p:txBody>
      </p:sp>
      <p:pic>
        <p:nvPicPr>
          <p:cNvPr id="3" name="Primary bedroom before" descr="/tmp/claude-0/-home-claude/3db8f7c7-d09e-5500-ba10-8ae02ab3dfd7/scratchpad/deck/rimg/primary-bedroom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Primary bedroom after concept" descr="/tmp/claude-0/-home-claude/3db8f7c7-d09e-5500-ba10-8ae02ab3dfd7/scratchpad/deck/rimg/after-primary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C9C6B0"/>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6E4527"/>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4A7185"/>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E5DFCF"/>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Four-poster bed and armoire · Window with garden view</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Warm plaster-look wall finish, picture rail · Refinished hardwood in place of carpet · Linen drapes on a black iron rod · Cattle-brand art over the bed</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Bathroom</a:t>
            </a:r>
            <a:endParaRPr lang="en-US" sz="3000" dirty="0"/>
          </a:p>
        </p:txBody>
      </p:sp>
      <p:pic>
        <p:nvPicPr>
          <p:cNvPr id="3" name="Bathroom before" descr="/tmp/claude-0/-home-claude/3db8f7c7-d09e-5500-ba10-8ae02ab3dfd7/scratchpad/deck/rimg/bath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Bathroom after concept" descr="/tmp/claude-0/-home-claude/3db8f7c7-d09e-5500-ba10-8ae02ab3dfd7/scratchpad/deck/rimg/after-bath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E5DFCF"/>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8A9A76"/>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2B2A27"/>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B08D3C"/>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Wood window · Footprint, tub position</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White subway tile to 54 inches, sage cap trim · Black hexagon mosaic floor · Pedestal sink, framed mirror, brass sconce · Linen shower curtain on a brass rod</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Bedroom 2</a:t>
            </a:r>
            <a:endParaRPr lang="en-US" sz="3000" dirty="0"/>
          </a:p>
        </p:txBody>
      </p:sp>
      <p:pic>
        <p:nvPicPr>
          <p:cNvPr id="3" name="Bedroom 2 before" descr="/tmp/claude-0/-home-claude/3db8f7c7-d09e-5500-ba10-8ae02ab3dfd7/scratchpad/deck/rimg/bedroom2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Bedroom 2 after concept" descr="/tmp/claude-0/-home-claude/3db8f7c7-d09e-5500-ba10-8ae02ab3dfd7/scratchpad/deck/rimg/after-bed2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8A9A76"/>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E5DFCF"/>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6E4527"/>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4A7185"/>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Hardwood floor · Wood-trimmed windows</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Built-in bunk wall with ladder and reading lights · Soft sage walls, white picture rail · Patterned wool rug · Wall pegs for coats and bags</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Bedroom 3</a:t>
            </a:r>
            <a:endParaRPr lang="en-US" sz="3000" dirty="0"/>
          </a:p>
        </p:txBody>
      </p:sp>
      <p:pic>
        <p:nvPicPr>
          <p:cNvPr id="3" name="Bedroom 3 before" descr="/tmp/claude-0/-home-claude/3db8f7c7-d09e-5500-ba10-8ae02ab3dfd7/scratchpad/deck/rimg/bedroom3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Bedroom 3 after concept" descr="/tmp/claude-0/-home-claude/3db8f7c7-d09e-5500-ba10-8ae02ab3dfd7/scratchpad/deck/rimg/after-bed3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4F6A52"/>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E5DFCF"/>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6E4527"/>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B08D3C"/>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Built-in bookcase and dresser · Wood bed frame · Hardwood floor</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Deep green wall behind the built-in · Painted trim in bone white · Picture lights over the books · Linen roman shades</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Mudroom</a:t>
            </a:r>
            <a:endParaRPr lang="en-US" sz="3000" dirty="0"/>
          </a:p>
        </p:txBody>
      </p:sp>
      <p:pic>
        <p:nvPicPr>
          <p:cNvPr id="3" name="Mudroom before" descr="/tmp/claude-0/-home-claude/3db8f7c7-d09e-5500-ba10-8ae02ab3dfd7/scratchpad/deck/rimg/mudroom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Mudroom after concept" descr="/tmp/claude-0/-home-claude/3db8f7c7-d09e-5500-ba10-8ae02ab3dfd7/scratchpad/deck/rimg/after-mudroom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4A7185"/>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E5DFCF"/>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2B2A27"/>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B08D3C"/>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Tall painted cabinets · Wood bench</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Board-and-batten wainscot in Truckee blue · Iron hooks and a boot tray · Slate-look tile floor · Brass cabinet pulls</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Laundry</a:t>
            </a:r>
            <a:endParaRPr lang="en-US" sz="3000" dirty="0"/>
          </a:p>
        </p:txBody>
      </p:sp>
      <p:pic>
        <p:nvPicPr>
          <p:cNvPr id="3" name="Laundry before" descr="/tmp/claude-0/-home-claude/3db8f7c7-d09e-5500-ba10-8ae02ab3dfd7/scratchpad/deck/rimg/laundry_3.6x2.7.png">    </p:cNvPr>
          <p:cNvPicPr>
            <a:picLocks noChangeAspect="1"/>
          </p:cNvPicPr>
          <p:nvPr/>
        </p:nvPicPr>
        <p:blipFill>
          <a:blip r:embed="rId1"/>
          <a:stretch>
            <a:fillRect/>
          </a:stretch>
        </p:blipFill>
        <p:spPr>
          <a:xfrm>
            <a:off x="457200" y="1051560"/>
            <a:ext cx="3291840" cy="2468880"/>
          </a:xfrm>
          <a:prstGeom prst="rect">
            <a:avLst/>
          </a:prstGeom>
        </p:spPr>
      </p:pic>
      <p:pic>
        <p:nvPicPr>
          <p:cNvPr id="4" name="Laundry after concept" descr="/tmp/claude-0/-home-claude/3db8f7c7-d09e-5500-ba10-8ae02ab3dfd7/scratchpad/deck/rimg/after-laundry_3.6x2.7.png">    </p:cNvPr>
          <p:cNvPicPr>
            <a:picLocks noChangeAspect="1"/>
          </p:cNvPicPr>
          <p:nvPr/>
        </p:nvPicPr>
        <p:blipFill>
          <a:blip r:embed="rId2"/>
          <a:stretch>
            <a:fillRect/>
          </a:stretch>
        </p:blipFill>
        <p:spPr>
          <a:xfrm>
            <a:off x="3931920" y="1051560"/>
            <a:ext cx="3291840" cy="2468880"/>
          </a:xfrm>
          <a:prstGeom prst="rect">
            <a:avLst/>
          </a:prstGeom>
        </p:spPr>
      </p:pic>
      <p:sp>
        <p:nvSpPr>
          <p:cNvPr id="5" name="Text 1"/>
          <p:cNvSpPr txBox="1"/>
          <p:nvPr/>
        </p:nvSpPr>
        <p:spPr>
          <a:xfrm>
            <a:off x="457200" y="3584448"/>
            <a:ext cx="329184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3931920" y="3584448"/>
            <a:ext cx="329184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Swatch"/>
          <p:cNvSpPr/>
          <p:nvPr/>
        </p:nvSpPr>
        <p:spPr>
          <a:xfrm>
            <a:off x="7452360" y="1051560"/>
            <a:ext cx="365760" cy="365760"/>
          </a:xfrm>
          <a:prstGeom prst="roundRect">
            <a:avLst>
              <a:gd name="adj" fmla="val 20000"/>
            </a:avLst>
          </a:prstGeom>
          <a:solidFill>
            <a:srgbClr val="8A9A76"/>
          </a:solidFill>
          <a:ln w="6350">
            <a:solidFill>
              <a:srgbClr val="C4C0B1"/>
            </a:solidFill>
            <a:prstDash val="solid"/>
          </a:ln>
        </p:spPr>
      </p:sp>
      <p:sp>
        <p:nvSpPr>
          <p:cNvPr id="8" name="Swatch"/>
          <p:cNvSpPr/>
          <p:nvPr/>
        </p:nvSpPr>
        <p:spPr>
          <a:xfrm>
            <a:off x="7452360" y="1463040"/>
            <a:ext cx="365760" cy="365760"/>
          </a:xfrm>
          <a:prstGeom prst="roundRect">
            <a:avLst>
              <a:gd name="adj" fmla="val 20000"/>
            </a:avLst>
          </a:prstGeom>
          <a:solidFill>
            <a:srgbClr val="E5DFCF"/>
          </a:solidFill>
          <a:ln w="6350">
            <a:solidFill>
              <a:srgbClr val="C4C0B1"/>
            </a:solidFill>
            <a:prstDash val="solid"/>
          </a:ln>
        </p:spPr>
      </p:sp>
      <p:sp>
        <p:nvSpPr>
          <p:cNvPr id="9" name="Swatch"/>
          <p:cNvSpPr/>
          <p:nvPr/>
        </p:nvSpPr>
        <p:spPr>
          <a:xfrm>
            <a:off x="7452360" y="1874520"/>
            <a:ext cx="365760" cy="365760"/>
          </a:xfrm>
          <a:prstGeom prst="roundRect">
            <a:avLst>
              <a:gd name="adj" fmla="val 20000"/>
            </a:avLst>
          </a:prstGeom>
          <a:solidFill>
            <a:srgbClr val="C98D45"/>
          </a:solidFill>
          <a:ln w="6350">
            <a:solidFill>
              <a:srgbClr val="C4C0B1"/>
            </a:solidFill>
            <a:prstDash val="solid"/>
          </a:ln>
        </p:spPr>
      </p:sp>
      <p:sp>
        <p:nvSpPr>
          <p:cNvPr id="10" name="Swatch"/>
          <p:cNvSpPr/>
          <p:nvPr/>
        </p:nvSpPr>
        <p:spPr>
          <a:xfrm>
            <a:off x="7452360" y="2286000"/>
            <a:ext cx="365760" cy="365760"/>
          </a:xfrm>
          <a:prstGeom prst="roundRect">
            <a:avLst>
              <a:gd name="adj" fmla="val 20000"/>
            </a:avLst>
          </a:prstGeom>
          <a:solidFill>
            <a:srgbClr val="2B2A27"/>
          </a:solidFill>
          <a:ln w="6350">
            <a:solidFill>
              <a:srgbClr val="C4C0B1"/>
            </a:solidFill>
            <a:prstDash val="solid"/>
          </a:ln>
        </p:spPr>
      </p:sp>
      <p:sp>
        <p:nvSpPr>
          <p:cNvPr id="11" name="Text 7"/>
          <p:cNvSpPr txBox="1"/>
          <p:nvPr/>
        </p:nvSpPr>
        <p:spPr>
          <a:xfrm>
            <a:off x="457200" y="3886200"/>
            <a:ext cx="374904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Keep  </a:t>
            </a:r>
            <a:pPr indent="0" marL="0">
              <a:buNone/>
            </a:pPr>
            <a:r>
              <a:rPr lang="en-US" sz="1200" dirty="0">
                <a:solidFill>
                  <a:srgbClr val="26241F"/>
                </a:solidFill>
                <a:latin typeface="Calibri" pitchFamily="34" charset="0"/>
                <a:ea typeface="Calibri" pitchFamily="34" charset="-122"/>
                <a:cs typeface="Calibri" pitchFamily="34" charset="-120"/>
              </a:rPr>
              <a:t>Utility sink · Window light</a:t>
            </a:r>
            <a:endParaRPr lang="en-US" sz="1200" dirty="0"/>
          </a:p>
        </p:txBody>
      </p:sp>
      <p:sp>
        <p:nvSpPr>
          <p:cNvPr id="12" name="Text 8"/>
          <p:cNvSpPr txBox="1"/>
          <p:nvPr/>
        </p:nvSpPr>
        <p:spPr>
          <a:xfrm>
            <a:off x="4389120" y="3886200"/>
            <a:ext cx="4297680" cy="731520"/>
          </a:xfrm>
          <a:prstGeom prst="rect">
            <a:avLst/>
          </a:prstGeom>
          <a:noFill/>
          <a:ln/>
        </p:spPr>
        <p:txBody>
          <a:bodyPr wrap="square" lIns="0" tIns="0" rIns="0" bIns="0" rtlCol="0" anchor="t"/>
          <a:lstStyle/>
          <a:p>
            <a:pPr indent="0" marL="0">
              <a:buNone/>
            </a:pPr>
            <a:r>
              <a:rPr lang="en-US" sz="1200" b="1" dirty="0">
                <a:solidFill>
                  <a:srgbClr val="8A5A36"/>
                </a:solidFill>
                <a:latin typeface="Calibri" pitchFamily="34" charset="0"/>
                <a:ea typeface="Calibri" pitchFamily="34" charset="-122"/>
                <a:cs typeface="Calibri" pitchFamily="34" charset="-120"/>
              </a:rPr>
              <a:t>Change  </a:t>
            </a:r>
            <a:pPr indent="0" marL="0">
              <a:buNone/>
            </a:pPr>
            <a:r>
              <a:rPr lang="en-US" sz="1200" dirty="0">
                <a:solidFill>
                  <a:srgbClr val="26241F"/>
                </a:solidFill>
                <a:latin typeface="Calibri" pitchFamily="34" charset="0"/>
                <a:ea typeface="Calibri" pitchFamily="34" charset="-122"/>
                <a:cs typeface="Calibri" pitchFamily="34" charset="-120"/>
              </a:rPr>
              <a:t>Sage painted walls and wood shelf · Open shelving with baskets · Wood-look vinyl floor, easy to clean · Folding counter over the machines</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The front of the house</a:t>
            </a:r>
            <a:endParaRPr lang="en-US" sz="3000" dirty="0"/>
          </a:p>
        </p:txBody>
      </p:sp>
      <p:pic>
        <p:nvPicPr>
          <p:cNvPr id="3" name="Exterior before" descr="/tmp/claude-0/-home-claude/3db8f7c7-d09e-5500-ba10-8ae02ab3dfd7/scratchpad/deck/rimg/front-exterior_4.4x2.1.png">    </p:cNvPr>
          <p:cNvPicPr>
            <a:picLocks noChangeAspect="1"/>
          </p:cNvPicPr>
          <p:nvPr/>
        </p:nvPicPr>
        <p:blipFill>
          <a:blip r:embed="rId1"/>
          <a:stretch>
            <a:fillRect/>
          </a:stretch>
        </p:blipFill>
        <p:spPr>
          <a:xfrm>
            <a:off x="457200" y="1097280"/>
            <a:ext cx="4023360" cy="1920240"/>
          </a:xfrm>
          <a:prstGeom prst="rect">
            <a:avLst/>
          </a:prstGeom>
        </p:spPr>
      </p:pic>
      <p:pic>
        <p:nvPicPr>
          <p:cNvPr id="4" name="Exterior after render" descr="/tmp/claude-0/-home-claude/3db8f7c7-d09e-5500-ba10-8ae02ab3dfd7/scratchpad/deck/rimg/after-exterior_4.4x2.1.png">    </p:cNvPr>
          <p:cNvPicPr>
            <a:picLocks noChangeAspect="1"/>
          </p:cNvPicPr>
          <p:nvPr/>
        </p:nvPicPr>
        <p:blipFill>
          <a:blip r:embed="rId2"/>
          <a:stretch>
            <a:fillRect/>
          </a:stretch>
        </p:blipFill>
        <p:spPr>
          <a:xfrm>
            <a:off x="4663440" y="1097280"/>
            <a:ext cx="4023360" cy="1920240"/>
          </a:xfrm>
          <a:prstGeom prst="rect">
            <a:avLst/>
          </a:prstGeom>
        </p:spPr>
      </p:pic>
      <p:sp>
        <p:nvSpPr>
          <p:cNvPr id="5" name="Text 1"/>
          <p:cNvSpPr txBox="1"/>
          <p:nvPr/>
        </p:nvSpPr>
        <p:spPr>
          <a:xfrm>
            <a:off x="457200" y="3090672"/>
            <a:ext cx="1828800" cy="228600"/>
          </a:xfrm>
          <a:prstGeom prst="rect">
            <a:avLst/>
          </a:prstGeom>
          <a:noFill/>
          <a:ln/>
        </p:spPr>
        <p:txBody>
          <a:bodyPr wrap="square" lIns="0" tIns="0" rIns="0" bIns="0" rtlCol="0" anchor="t"/>
          <a:lstStyle/>
          <a:p>
            <a:pPr indent="0" marL="0">
              <a:buNone/>
            </a:pPr>
            <a:r>
              <a:rPr lang="en-US" sz="1100" b="1" spc="200" kern="0" dirty="0">
                <a:solidFill>
                  <a:srgbClr val="6B675B"/>
                </a:solidFill>
                <a:latin typeface="Calibri" pitchFamily="34" charset="0"/>
                <a:ea typeface="Calibri" pitchFamily="34" charset="-122"/>
                <a:cs typeface="Calibri" pitchFamily="34" charset="-120"/>
              </a:rPr>
              <a:t>BEFORE</a:t>
            </a:r>
            <a:endParaRPr lang="en-US" sz="1100" dirty="0"/>
          </a:p>
        </p:txBody>
      </p:sp>
      <p:sp>
        <p:nvSpPr>
          <p:cNvPr id="6" name="Text 2"/>
          <p:cNvSpPr txBox="1"/>
          <p:nvPr/>
        </p:nvSpPr>
        <p:spPr>
          <a:xfrm>
            <a:off x="4663440" y="3090672"/>
            <a:ext cx="2743200" cy="228600"/>
          </a:xfrm>
          <a:prstGeom prst="rect">
            <a:avLst/>
          </a:prstGeom>
          <a:noFill/>
          <a:ln/>
        </p:spPr>
        <p:txBody>
          <a:bodyPr wrap="square" lIns="0" tIns="0" rIns="0" bIns="0" rtlCol="0" anchor="t"/>
          <a:lstStyle/>
          <a:p>
            <a:pPr indent="0" marL="0">
              <a:buNone/>
            </a:pPr>
            <a:r>
              <a:rPr lang="en-US" sz="1100" b="1" spc="200" kern="0" dirty="0">
                <a:solidFill>
                  <a:srgbClr val="3D6173"/>
                </a:solidFill>
                <a:latin typeface="Calibri" pitchFamily="34" charset="0"/>
                <a:ea typeface="Calibri" pitchFamily="34" charset="-122"/>
                <a:cs typeface="Calibri" pitchFamily="34" charset="-120"/>
              </a:rPr>
              <a:t>AFTER · RENDER</a:t>
            </a:r>
            <a:endParaRPr lang="en-US" sz="1100" dirty="0"/>
          </a:p>
        </p:txBody>
      </p:sp>
      <p:sp>
        <p:nvSpPr>
          <p:cNvPr id="7" name="Text 3"/>
          <p:cNvSpPr txBox="1"/>
          <p:nvPr/>
        </p:nvSpPr>
        <p:spPr>
          <a:xfrm>
            <a:off x="457200" y="3474720"/>
            <a:ext cx="2651760" cy="228600"/>
          </a:xfrm>
          <a:prstGeom prst="rect">
            <a:avLst/>
          </a:prstGeom>
          <a:noFill/>
          <a:ln/>
        </p:spPr>
        <p:txBody>
          <a:bodyPr wrap="square" lIns="0" tIns="0" rIns="0" bIns="0" rtlCol="0" anchor="t"/>
          <a:lstStyle/>
          <a:p>
            <a:pPr indent="0" marL="0">
              <a:buNone/>
            </a:pPr>
            <a:r>
              <a:rPr lang="en-US" sz="1100" b="1" spc="200" kern="0" dirty="0">
                <a:solidFill>
                  <a:srgbClr val="8A5A36"/>
                </a:solidFill>
                <a:latin typeface="Calibri" pitchFamily="34" charset="0"/>
                <a:ea typeface="Calibri" pitchFamily="34" charset="-122"/>
                <a:cs typeface="Calibri" pitchFamily="34" charset="-120"/>
              </a:rPr>
              <a:t>WALLS AND TRIM</a:t>
            </a:r>
            <a:endParaRPr lang="en-US" sz="1100" dirty="0"/>
          </a:p>
        </p:txBody>
      </p:sp>
      <p:sp>
        <p:nvSpPr>
          <p:cNvPr id="8" name="Text 4"/>
          <p:cNvSpPr txBox="1"/>
          <p:nvPr/>
        </p:nvSpPr>
        <p:spPr>
          <a:xfrm>
            <a:off x="457200" y="3730752"/>
            <a:ext cx="2651760" cy="82296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Bone white lap siding</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Saddle brown trim</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Truckee blue front door</a:t>
            </a:r>
            <a:endParaRPr lang="en-US" sz="1200" dirty="0"/>
          </a:p>
        </p:txBody>
      </p:sp>
      <p:sp>
        <p:nvSpPr>
          <p:cNvPr id="9" name="Text 5"/>
          <p:cNvSpPr txBox="1"/>
          <p:nvPr/>
        </p:nvSpPr>
        <p:spPr>
          <a:xfrm>
            <a:off x="3291840" y="3474720"/>
            <a:ext cx="2651760" cy="228600"/>
          </a:xfrm>
          <a:prstGeom prst="rect">
            <a:avLst/>
          </a:prstGeom>
          <a:noFill/>
          <a:ln/>
        </p:spPr>
        <p:txBody>
          <a:bodyPr wrap="square" lIns="0" tIns="0" rIns="0" bIns="0" rtlCol="0" anchor="t"/>
          <a:lstStyle/>
          <a:p>
            <a:pPr indent="0" marL="0">
              <a:buNone/>
            </a:pPr>
            <a:r>
              <a:rPr lang="en-US" sz="1100" b="1" spc="200" kern="0" dirty="0">
                <a:solidFill>
                  <a:srgbClr val="8A5A36"/>
                </a:solidFill>
                <a:latin typeface="Calibri" pitchFamily="34" charset="0"/>
                <a:ea typeface="Calibri" pitchFamily="34" charset="-122"/>
                <a:cs typeface="Calibri" pitchFamily="34" charset="-120"/>
              </a:rPr>
              <a:t>PORCH AND ENTRY</a:t>
            </a:r>
            <a:endParaRPr lang="en-US" sz="1100" dirty="0"/>
          </a:p>
        </p:txBody>
      </p:sp>
      <p:sp>
        <p:nvSpPr>
          <p:cNvPr id="10" name="Text 6"/>
          <p:cNvSpPr txBox="1"/>
          <p:nvPr/>
        </p:nvSpPr>
        <p:spPr>
          <a:xfrm>
            <a:off x="3291840" y="3730752"/>
            <a:ext cx="2651760" cy="82296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Cedar posts, wider landing</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Flagstone walk</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Aged brass lantern</a:t>
            </a:r>
            <a:endParaRPr lang="en-US" sz="1200" dirty="0"/>
          </a:p>
        </p:txBody>
      </p:sp>
      <p:sp>
        <p:nvSpPr>
          <p:cNvPr id="11" name="Text 7"/>
          <p:cNvSpPr txBox="1"/>
          <p:nvPr/>
        </p:nvSpPr>
        <p:spPr>
          <a:xfrm>
            <a:off x="6126480" y="3474720"/>
            <a:ext cx="2651760" cy="228600"/>
          </a:xfrm>
          <a:prstGeom prst="rect">
            <a:avLst/>
          </a:prstGeom>
          <a:noFill/>
          <a:ln/>
        </p:spPr>
        <p:txBody>
          <a:bodyPr wrap="square" lIns="0" tIns="0" rIns="0" bIns="0" rtlCol="0" anchor="t"/>
          <a:lstStyle/>
          <a:p>
            <a:pPr indent="0" marL="0">
              <a:buNone/>
            </a:pPr>
            <a:r>
              <a:rPr lang="en-US" sz="1100" b="1" spc="200" kern="0" dirty="0">
                <a:solidFill>
                  <a:srgbClr val="8A5A36"/>
                </a:solidFill>
                <a:latin typeface="Calibri" pitchFamily="34" charset="0"/>
                <a:ea typeface="Calibri" pitchFamily="34" charset="-122"/>
                <a:cs typeface="Calibri" pitchFamily="34" charset="-120"/>
              </a:rPr>
              <a:t>LANDSCAPE</a:t>
            </a:r>
            <a:endParaRPr lang="en-US" sz="1100" dirty="0"/>
          </a:p>
        </p:txBody>
      </p:sp>
      <p:sp>
        <p:nvSpPr>
          <p:cNvPr id="12" name="Text 8"/>
          <p:cNvSpPr txBox="1"/>
          <p:nvPr/>
        </p:nvSpPr>
        <p:spPr>
          <a:xfrm>
            <a:off x="6126480" y="3730752"/>
            <a:ext cx="2651760" cy="822960"/>
          </a:xfrm>
          <a:prstGeom prst="rect">
            <a:avLst/>
          </a:prstGeom>
          <a:noFill/>
          <a:ln/>
        </p:spPr>
        <p:txBody>
          <a:bodyPr wrap="square" lIns="0" tIns="0" rIns="0" bIns="0" rtlCol="0" anchor="t"/>
          <a:lstStyle/>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Split-rail front fence</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Sagebrush and lavender beds</a:t>
            </a:r>
            <a:endParaRPr lang="en-US" sz="1200" dirty="0"/>
          </a:p>
          <a:p>
            <a:pPr marL="342900" indent="-342900">
              <a:spcAft>
                <a:spcPts val="500"/>
              </a:spcAft>
              <a:buSzPct val="100000"/>
              <a:buChar char="•"/>
            </a:pPr>
            <a:r>
              <a:rPr lang="en-US" sz="1200" dirty="0">
                <a:solidFill>
                  <a:srgbClr val="26241F"/>
                </a:solidFill>
                <a:latin typeface="Calibri" pitchFamily="34" charset="0"/>
                <a:ea typeface="Calibri" pitchFamily="34" charset="-122"/>
                <a:cs typeface="Calibri" pitchFamily="34" charset="-120"/>
              </a:rPr>
              <a:t>Keep mature trees</a:t>
            </a:r>
            <a:endParaRPr lang="en-US" sz="12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itle"/>
          <p:cNvSpPr txBox="1"/>
          <p:nvPr/>
        </p:nvSpPr>
        <p:spPr>
          <a:xfrm>
            <a:off x="457200" y="274320"/>
            <a:ext cx="8229600" cy="685800"/>
          </a:xfrm>
          <a:prstGeom prst="rect">
            <a:avLst/>
          </a:prstGeom>
          <a:noFill/>
          <a:ln/>
        </p:spPr>
        <p:txBody>
          <a:bodyPr wrap="square" lIns="0" tIns="0" rIns="0" bIns="0" rtlCol="0" anchor="ctr"/>
          <a:lstStyle/>
          <a:p>
            <a:pPr indent="0" marL="0">
              <a:buNone/>
            </a:pPr>
            <a:r>
              <a:rPr lang="en-US" sz="3000" b="1" dirty="0">
                <a:solidFill>
                  <a:srgbClr val="1D3644"/>
                </a:solidFill>
                <a:latin typeface="Cambria" pitchFamily="34" charset="0"/>
                <a:ea typeface="Cambria" pitchFamily="34" charset="-122"/>
                <a:cs typeface="Cambria" pitchFamily="34" charset="-120"/>
              </a:rPr>
              <a:t>Finish schedule</a:t>
            </a:r>
            <a:endParaRPr lang="en-US" sz="30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097280"/>
                <a:gridCol w="1371600"/>
                <a:gridCol w="3931920"/>
                <a:gridCol w="1828800"/>
              </a:tblGrid>
              <a:tr h="27432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Room</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solidFill>
                      <a:srgbClr val="1D3644"/>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Surface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solidFill>
                      <a:srgbClr val="1D3644"/>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Specification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solidFill>
                      <a:srgbClr val="1D3644"/>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Why</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solidFill>
                      <a:srgbClr val="1D3644"/>
                    </a:solidFill>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Kitchen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Cabinets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Refinish original birch, matte hardwax oil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Keep the room's history</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Kitchen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Counters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Honed soapstone, 30 mm</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Replaces tile; ages well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Kitchen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Backsplash</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Handmade tile, sage glaze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Links to garden palette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Living</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Walls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Truckee blue accent wall retained; others warm bone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Existing colour reused</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Living</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Mantel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Reclaimed barn beam, oiled</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Ranch material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Living / all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Floors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Wide-plank white oak or refinished original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Replaces laminate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Primary</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Walls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Plaster-look finish, picture rail</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Soft, calm</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Bath</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Tile</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White subway to 54 in., black hex floor</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1950s period</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Bedroom 2</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Built-in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Four-berth bunk wall in painted birch ply</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Grandchildren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r h="274320">
                <a:tc>
                  <a:txBody>
                    <a:bodyPr/>
                    <a:lstStyle/>
                    <a:p>
                      <a:pPr indent="0" marL="0">
                        <a:buNone/>
                      </a:pPr>
                      <a:r>
                        <a:rPr lang="en-US" sz="1000" b="1" dirty="0">
                          <a:solidFill>
                            <a:srgbClr val="26241F"/>
                          </a:solidFill>
                          <a:latin typeface="Calibri" pitchFamily="34" charset="0"/>
                          <a:ea typeface="Calibri" pitchFamily="34" charset="-122"/>
                          <a:cs typeface="Calibri" pitchFamily="34" charset="-120"/>
                        </a:rPr>
                        <a:t>Bedroom 3</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Walls</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Deep green behind built-in</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c>
                  <a:txBody>
                    <a:bodyPr/>
                    <a:lstStyle/>
                    <a:p>
                      <a:pPr indent="0" marL="0">
                        <a:buNone/>
                      </a:pPr>
                      <a:r>
                        <a:rPr lang="en-US" sz="1000" dirty="0">
                          <a:solidFill>
                            <a:srgbClr val="26241F"/>
                          </a:solidFill>
                          <a:latin typeface="Calibri" pitchFamily="34" charset="0"/>
                          <a:ea typeface="Calibri" pitchFamily="34" charset="-122"/>
                          <a:cs typeface="Calibri" pitchFamily="34" charset="-120"/>
                        </a:rPr>
                        <a:t>Showcases the cabinetry</a:t>
                      </a:r>
                      <a:endParaRPr lang="en-US" sz="1000" dirty="0">
                        <a:latin typeface="Calibri" charset="0"/>
                        <a:ea typeface="Calibri" charset="0"/>
                        <a:cs typeface="Calibri" charset="0"/>
                      </a:endParaRPr>
                    </a:p>
                  </a:txBody>
                  <a:tcPr marL="76200" marR="76200" marT="25400" marB="25400">
                    <a:lnL w="6350" cap="flat" cmpd="sng" algn="ctr">
                      <a:solidFill>
                        <a:srgbClr val="C4C0B1"/>
                      </a:solidFill>
                      <a:prstDash val="solid"/>
                      <a:round/>
                      <a:headEnd type="none" w="med" len="med"/>
                      <a:tailEnd type="none" w="med" len="med"/>
                    </a:lnL>
                    <a:lnR w="6350" cap="flat" cmpd="sng" algn="ctr">
                      <a:solidFill>
                        <a:srgbClr val="C4C0B1"/>
                      </a:solidFill>
                      <a:prstDash val="solid"/>
                      <a:round/>
                      <a:headEnd type="none" w="med" len="med"/>
                      <a:tailEnd type="none" w="med" len="med"/>
                    </a:lnR>
                    <a:lnT w="6350" cap="flat" cmpd="sng" algn="ctr">
                      <a:solidFill>
                        <a:srgbClr val="C4C0B1"/>
                      </a:solidFill>
                      <a:prstDash val="solid"/>
                      <a:round/>
                      <a:headEnd type="none" w="med" len="med"/>
                      <a:tailEnd type="none" w="med" len="med"/>
                    </a:lnT>
                    <a:lnB w="6350" cap="flat" cmpd="sng" algn="ctr">
                      <a:solidFill>
                        <a:srgbClr val="C4C0B1"/>
                      </a:solidFill>
                      <a:prstDash val="solid"/>
                      <a:round/>
                      <a:headEnd type="none" w="med" len="med"/>
                      <a:tailEnd type="none" w="med" len="med"/>
                    </a:lnB>
                  </a:tcPr>
                </a:tc>
              </a:tr>
            </a:tbl>
          </a:graphicData>
        </a:graphic>
      </p:graphicFrame>
      <p:sp>
        <p:nvSpPr>
          <p:cNvPr id="4" name="Text 1"/>
          <p:cNvSpPr txBox="1"/>
          <p:nvPr/>
        </p:nvSpPr>
        <p:spPr>
          <a:xfrm>
            <a:off x="457200" y="4434840"/>
            <a:ext cx="8229600" cy="228600"/>
          </a:xfrm>
          <a:prstGeom prst="rect">
            <a:avLst/>
          </a:prstGeom>
          <a:noFill/>
          <a:ln/>
        </p:spPr>
        <p:txBody>
          <a:bodyPr wrap="square" lIns="0" tIns="0" rIns="0" bIns="0" rtlCol="0" anchor="t"/>
          <a:lstStyle/>
          <a:p>
            <a:pPr indent="0" marL="0">
              <a:buNone/>
            </a:pPr>
            <a:r>
              <a:rPr lang="en-US" sz="1000" dirty="0">
                <a:solidFill>
                  <a:srgbClr val="6B675B"/>
                </a:solidFill>
                <a:latin typeface="Calibri" pitchFamily="34" charset="0"/>
                <a:ea typeface="Calibri" pitchFamily="34" charset="-122"/>
                <a:cs typeface="Calibri" pitchFamily="34" charset="-120"/>
              </a:rPr>
              <a:t>Full schedule, quantities and pricing follow after site measurement.</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B675B"/>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itle"/>
          <p:cNvSpPr txBox="1"/>
          <p:nvPr/>
        </p:nvSpPr>
        <p:spPr>
          <a:xfrm>
            <a:off x="548640" y="173736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Next chapter, same house</a:t>
            </a:r>
            <a:endParaRPr lang="en-US" sz="3800" dirty="0"/>
          </a:p>
        </p:txBody>
      </p:sp>
      <p:sp>
        <p:nvSpPr>
          <p:cNvPr id="3" name="Text 1"/>
          <p:cNvSpPr txBox="1"/>
          <p:nvPr/>
        </p:nvSpPr>
        <p:spPr>
          <a:xfrm>
            <a:off x="548640" y="3017520"/>
            <a:ext cx="7772400" cy="1463040"/>
          </a:xfrm>
          <a:prstGeom prst="rect">
            <a:avLst/>
          </a:prstGeom>
          <a:noFill/>
          <a:ln/>
        </p:spPr>
        <p:txBody>
          <a:bodyPr wrap="square" lIns="0" tIns="0" rIns="0" bIns="0" rtlCol="0" anchor="t"/>
          <a:lstStyle/>
          <a:p>
            <a:pPr marL="342900" indent="-342900">
              <a:spcAft>
                <a:spcPts val="500"/>
              </a:spcAft>
              <a:buSzPct val="100000"/>
              <a:buChar char="•"/>
            </a:pPr>
            <a:r>
              <a:rPr lang="en-US" sz="1600" dirty="0">
                <a:solidFill>
                  <a:srgbClr val="E4E1D4"/>
                </a:solidFill>
                <a:latin typeface="Calibri" pitchFamily="34" charset="0"/>
                <a:ea typeface="Calibri" pitchFamily="34" charset="-122"/>
                <a:cs typeface="Calibri" pitchFamily="34" charset="-120"/>
              </a:rPr>
              <a:t>Site measure and confirm the plan dimensions</a:t>
            </a:r>
            <a:endParaRPr lang="en-US" sz="1600" dirty="0"/>
          </a:p>
          <a:p>
            <a:pPr marL="342900" indent="-342900">
              <a:spcAft>
                <a:spcPts val="500"/>
              </a:spcAft>
              <a:buSzPct val="100000"/>
              <a:buChar char="•"/>
            </a:pPr>
            <a:r>
              <a:rPr lang="en-US" sz="1600" dirty="0">
                <a:solidFill>
                  <a:srgbClr val="E4E1D4"/>
                </a:solidFill>
                <a:latin typeface="Calibri" pitchFamily="34" charset="0"/>
                <a:ea typeface="Calibri" pitchFamily="34" charset="-122"/>
                <a:cs typeface="Calibri" pitchFamily="34" charset="-120"/>
              </a:rPr>
              <a:t>Approve palette and material direction</a:t>
            </a:r>
            <a:endParaRPr lang="en-US" sz="1600" dirty="0"/>
          </a:p>
          <a:p>
            <a:pPr marL="342900" indent="-342900">
              <a:spcAft>
                <a:spcPts val="500"/>
              </a:spcAft>
              <a:buSzPct val="100000"/>
              <a:buChar char="•"/>
            </a:pPr>
            <a:r>
              <a:rPr lang="en-US" sz="1600" dirty="0">
                <a:solidFill>
                  <a:srgbClr val="E4E1D4"/>
                </a:solidFill>
                <a:latin typeface="Calibri" pitchFamily="34" charset="0"/>
                <a:ea typeface="Calibri" pitchFamily="34" charset="-122"/>
                <a:cs typeface="Calibri" pitchFamily="34" charset="-120"/>
              </a:rPr>
              <a:t>Build the procurement list from the finish schedule</a:t>
            </a:r>
            <a:endParaRPr lang="en-US" sz="1600" dirty="0"/>
          </a:p>
          <a:p>
            <a:pPr marL="342900" indent="-342900">
              <a:spcAft>
                <a:spcPts val="500"/>
              </a:spcAft>
              <a:buSzPct val="100000"/>
              <a:buChar char="•"/>
            </a:pPr>
            <a:r>
              <a:rPr lang="en-US" sz="1600" dirty="0">
                <a:solidFill>
                  <a:srgbClr val="E4E1D4"/>
                </a:solidFill>
                <a:latin typeface="Calibri" pitchFamily="34" charset="0"/>
                <a:ea typeface="Calibri" pitchFamily="34" charset="-122"/>
                <a:cs typeface="Calibri" pitchFamily="34" charset="-120"/>
              </a:rPr>
              <a:t>Price and phase the work: exterior, kitchen, then bedrooms</a:t>
            </a:r>
            <a:endParaRPr lang="en-US" sz="1600" dirty="0"/>
          </a:p>
        </p:txBody>
      </p:sp>
    </p:spTree>
  </p:cSld>
  <p:clrMapOvr>
    <a:masterClrMapping/>
  </p:clrMapOvr>
</p:sld>
</file>

<file path=ppt/theme/theme1.xml><?xml version="1.0" encoding="utf-8"?>
<a:theme xmlns:a="http://schemas.openxmlformats.org/drawingml/2006/main" name="Heritage Ranch">
  <a:themeElements>
    <a:clrScheme name="Heritage Ranch">
      <a:dk1>
        <a:srgbClr val="26241F"/>
      </a:dk1>
      <a:lt1>
        <a:srgbClr val="FFFFFF"/>
      </a:lt1>
      <a:dk2>
        <a:srgbClr val="1D3644"/>
      </a:dk2>
      <a:lt2>
        <a:srgbClr val="ECEAE0"/>
      </a:lt2>
      <a:accent1>
        <a:srgbClr val="3D6173"/>
      </a:accent1>
      <a:accent2>
        <a:srgbClr val="8A5A36"/>
      </a:accent2>
      <a:accent3>
        <a:srgbClr val="6F7E5D"/>
      </a:accent3>
      <a:accent4>
        <a:srgbClr val="A9822F"/>
      </a:accent4>
      <a:accent5>
        <a:srgbClr val="A2593F"/>
      </a:accent5>
      <a:accent6>
        <a:srgbClr val="C98D45"/>
      </a:accent6>
      <a:hlink>
        <a:srgbClr val="3D6173"/>
      </a:hlink>
      <a:folHlink>
        <a:srgbClr val="6F7E5D"/>
      </a:folHlink>
    </a:clrScheme>
    <a:fontScheme name="Heritage Ranch">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Garson Farmhouse Restoration</dc:title>
  <dc:subject>PptxGenJS Presentation</dc:subject>
  <dc:creator>PptxGenJS</dc:creator>
  <cp:lastModifiedBy>PptxGenJS</cp:lastModifiedBy>
  <cp:revision>1</cp:revision>
  <dcterms:created xsi:type="dcterms:W3CDTF">2026-10-06T17:29:57Z</dcterms:created>
  <dcterms:modified xsi:type="dcterms:W3CDTF">2026-10-06T17:29:57Z</dcterms:modified>
</cp:coreProperties>
</file>